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7" r:id="rId2"/>
  </p:sldMasterIdLst>
  <p:notesMasterIdLst>
    <p:notesMasterId r:id="rId23"/>
  </p:notesMasterIdLst>
  <p:sldIdLst>
    <p:sldId id="306" r:id="rId3"/>
    <p:sldId id="258" r:id="rId4"/>
    <p:sldId id="279" r:id="rId5"/>
    <p:sldId id="336" r:id="rId6"/>
    <p:sldId id="281" r:id="rId7"/>
    <p:sldId id="337" r:id="rId8"/>
    <p:sldId id="282" r:id="rId9"/>
    <p:sldId id="339" r:id="rId10"/>
    <p:sldId id="326" r:id="rId11"/>
    <p:sldId id="329" r:id="rId12"/>
    <p:sldId id="330" r:id="rId13"/>
    <p:sldId id="289" r:id="rId14"/>
    <p:sldId id="327" r:id="rId15"/>
    <p:sldId id="331" r:id="rId16"/>
    <p:sldId id="338" r:id="rId17"/>
    <p:sldId id="262" r:id="rId18"/>
    <p:sldId id="333" r:id="rId19"/>
    <p:sldId id="283" r:id="rId20"/>
    <p:sldId id="324" r:id="rId21"/>
    <p:sldId id="29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A59B130C-0A22-4400-AB61-FD35C737677B}">
          <p14:sldIdLst/>
        </p14:section>
        <p14:section name="模板正文" id="{74A88C6D-78C6-4E80-930D-4DCDE2FA78E2}">
          <p14:sldIdLst>
            <p14:sldId id="306"/>
            <p14:sldId id="258"/>
            <p14:sldId id="279"/>
            <p14:sldId id="336"/>
            <p14:sldId id="281"/>
            <p14:sldId id="337"/>
            <p14:sldId id="282"/>
            <p14:sldId id="339"/>
            <p14:sldId id="326"/>
            <p14:sldId id="329"/>
            <p14:sldId id="330"/>
            <p14:sldId id="289"/>
            <p14:sldId id="327"/>
            <p14:sldId id="331"/>
            <p14:sldId id="338"/>
            <p14:sldId id="262"/>
            <p14:sldId id="333"/>
            <p14:sldId id="283"/>
            <p14:sldId id="324"/>
            <p14:sldId id="294"/>
          </p14:sldIdLst>
        </p14:section>
        <p14:section name="素材" id="{3F9C4AB3-29B2-40B0-988B-11E8CF63FAAD}">
          <p14:sldIdLst/>
        </p14:section>
        <p14:section name="设计规范及使用建议" id="{7D45D6CA-6DD4-4E2C-8C22-94A07C99F2CE}">
          <p14:sldIdLst/>
        </p14:section>
        <p14:section name="模板品牌封底页" id="{93845506-85BC-484F-BFD8-1E2EFD884872}">
          <p14:sldIdLst/>
        </p14:section>
      </p14:sectionLst>
    </p:ext>
    <p:ext uri="{EFAFB233-063F-42B5-8137-9DF3F51BA10A}">
      <p15:sldGuideLst xmlns:p15="http://schemas.microsoft.com/office/powerpoint/2012/main">
        <p15:guide id="1" pos="7310">
          <p15:clr>
            <a:srgbClr val="A4A3A4"/>
          </p15:clr>
        </p15:guide>
        <p15:guide id="2" orient="horz" pos="300">
          <p15:clr>
            <a:srgbClr val="A4A3A4"/>
          </p15:clr>
        </p15:guide>
        <p15:guide id="3" orient="horz" pos="4042">
          <p15:clr>
            <a:srgbClr val="A4A3A4"/>
          </p15:clr>
        </p15:guide>
        <p15:guide id="4" pos="3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1D1B1C"/>
    <a:srgbClr val="AF2125"/>
    <a:srgbClr val="004181"/>
    <a:srgbClr val="DF5356"/>
    <a:srgbClr val="FFFFFF"/>
    <a:srgbClr val="7492B8"/>
    <a:srgbClr val="456DA0"/>
    <a:srgbClr val="D1DBE7"/>
    <a:srgbClr val="2D5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899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pos="7310"/>
        <p:guide orient="horz" pos="300"/>
        <p:guide orient="horz" pos="4042"/>
        <p:guide pos="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98B9C-87B0-4F8A-8876-781DF9777B38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03E7F-BD71-4F7F-BEAF-CA83D5F341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45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498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、当输入信号为方波时，由于电容存储电能特性，电容会反复充放电过程，系统时域输出信号如图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5.22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所示。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、当时域信号为连续周期方波信号时，频域信号应为离散非周期信号；由于门函数（近似于单周期的方波信号）的频谱为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sinc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函数，则连续周期方波信号的频谱为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sinc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函数的采样。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c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13kHz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在通带内，输入输出信号最大幅值处相等。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5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8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015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A5AA-0ADE-4A24-8106-207C03497465}" type="datetime1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截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2438400"/>
            <a:ext cx="12192000" cy="265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0640" y="1227371"/>
            <a:ext cx="6553200" cy="51893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4094003" y="146110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6"/>
          </p:nvPr>
        </p:nvSpPr>
        <p:spPr>
          <a:xfrm>
            <a:off x="1360455" y="147126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7"/>
          </p:nvPr>
        </p:nvSpPr>
        <p:spPr>
          <a:xfrm>
            <a:off x="-1403065" y="1466132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565422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5"/>
          </p:nvPr>
        </p:nvSpPr>
        <p:spPr>
          <a:xfrm>
            <a:off x="2591276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65422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8"/>
          <p:cNvSpPr>
            <a:spLocks noGrp="1"/>
          </p:cNvSpPr>
          <p:nvPr>
            <p:ph type="pic" sz="quarter" idx="17"/>
          </p:nvPr>
        </p:nvSpPr>
        <p:spPr>
          <a:xfrm>
            <a:off x="2591276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8"/>
          </p:nvPr>
        </p:nvSpPr>
        <p:spPr>
          <a:xfrm>
            <a:off x="565422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9"/>
          </p:nvPr>
        </p:nvSpPr>
        <p:spPr>
          <a:xfrm>
            <a:off x="2591276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480" y="1171575"/>
            <a:ext cx="6255849" cy="4558665"/>
          </a:xfrm>
          <a:prstGeom prst="rect">
            <a:avLst/>
          </a:prstGeom>
        </p:spPr>
      </p:pic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335088" y="1554163"/>
            <a:ext cx="4297362" cy="28511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 userDrawn="1"/>
        </p:nvSpPr>
        <p:spPr>
          <a:xfrm>
            <a:off x="587375" y="6030223"/>
            <a:ext cx="1444197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▶▶▶</a:t>
            </a:r>
          </a:p>
        </p:txBody>
      </p:sp>
      <p:sp>
        <p:nvSpPr>
          <p:cNvPr id="7" name="椭圆 6"/>
          <p:cNvSpPr/>
          <p:nvPr userDrawn="1"/>
        </p:nvSpPr>
        <p:spPr>
          <a:xfrm>
            <a:off x="7421356" y="-2690075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7634978" y="-2781431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34112" y="922705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174732" y="1718517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359629" y="4756895"/>
            <a:ext cx="3685888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9046317" y="5895921"/>
            <a:ext cx="2888781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7969018" y="3520356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0507665" y="3034206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0003049" y="1992254"/>
            <a:ext cx="2086209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068030" y="3964348"/>
            <a:ext cx="3685889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874476" y="507887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567952" y="1485863"/>
            <a:ext cx="336714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969018" y="2897465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969019" y="2429744"/>
            <a:ext cx="402718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417963" y="489324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8627939" y="5247495"/>
            <a:ext cx="341757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640991" y="381570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 userDrawn="1"/>
        </p:nvSpPr>
        <p:spPr>
          <a:xfrm>
            <a:off x="-6397120" y="-2781431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-6576322" y="-2782222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69346" y="1003900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346" y="1799712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69346" y="4838090"/>
            <a:ext cx="395345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69346" y="5977116"/>
            <a:ext cx="3343854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443223" y="3627629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01794" y="3163710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527392" y="2033993"/>
            <a:ext cx="2464352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69346" y="4045543"/>
            <a:ext cx="4278338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69346" y="589082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2960" y="1541698"/>
            <a:ext cx="392533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633421" y="2965222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669346" y="2510939"/>
            <a:ext cx="453511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2443223" y="570519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669345" y="5328690"/>
            <a:ext cx="3610187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710" y="1113896"/>
            <a:ext cx="10515600" cy="516968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u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-1" y="136526"/>
            <a:ext cx="3071814" cy="59831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3071812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6095999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9120185" y="136525"/>
            <a:ext cx="3071815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纵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95301"/>
            <a:ext cx="8364310" cy="51696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460500" y="6362699"/>
            <a:ext cx="2743200" cy="365125"/>
          </a:xfrm>
        </p:spPr>
        <p:txBody>
          <a:bodyPr/>
          <a:lstStyle/>
          <a:p>
            <a:fld id="{F548A5D5-F967-4973-BC3E-B6E1F1E79406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864102" y="6362699"/>
            <a:ext cx="3124200" cy="365124"/>
          </a:xfrm>
        </p:spPr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8704" y="6362698"/>
            <a:ext cx="2743200" cy="365125"/>
          </a:xfrm>
        </p:spPr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828800" y="1084462"/>
            <a:ext cx="5956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0" y="11151"/>
            <a:ext cx="1244600" cy="172243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0" y="1721005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0" y="3443443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0" y="5165881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080179" y="997618"/>
            <a:ext cx="4436181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932613" y="1124653"/>
            <a:ext cx="4421187" cy="294334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2290573"/>
            <a:ext cx="12192000" cy="3094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 rot="20772240">
            <a:off x="7401365" y="1683034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/>
          <p:cNvSpPr>
            <a:spLocks noGrp="1"/>
          </p:cNvSpPr>
          <p:nvPr>
            <p:ph type="pic" sz="quarter" idx="15"/>
          </p:nvPr>
        </p:nvSpPr>
        <p:spPr>
          <a:xfrm rot="668217">
            <a:off x="7665854" y="3726070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85565" y="1398880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5"/>
          </p:nvPr>
        </p:nvSpPr>
        <p:spPr>
          <a:xfrm>
            <a:off x="4493965" y="1410888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/>
          <p:cNvSpPr>
            <a:spLocks noGrp="1"/>
          </p:cNvSpPr>
          <p:nvPr>
            <p:ph type="pic" sz="quarter" idx="16"/>
          </p:nvPr>
        </p:nvSpPr>
        <p:spPr>
          <a:xfrm>
            <a:off x="8239589" y="1386104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横向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624221" y="148619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24220" y="358132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148169" y="148254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6148168" y="357767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 flipH="1" flipV="1">
            <a:off x="5425531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 userDrawn="1"/>
        </p:nvSpPr>
        <p:spPr>
          <a:xfrm flipH="1" flipV="1">
            <a:off x="10962103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 userDrawn="1"/>
        </p:nvSpPr>
        <p:spPr>
          <a:xfrm flipH="1" flipV="1">
            <a:off x="5425531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 userDrawn="1"/>
        </p:nvSpPr>
        <p:spPr>
          <a:xfrm flipH="1" flipV="1">
            <a:off x="10962103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50888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62300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9"/>
          <p:cNvSpPr>
            <a:spLocks noGrp="1"/>
          </p:cNvSpPr>
          <p:nvPr>
            <p:ph type="pic" sz="quarter" idx="16"/>
          </p:nvPr>
        </p:nvSpPr>
        <p:spPr>
          <a:xfrm>
            <a:off x="6278410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289822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2" name="矩形 11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8" name="矩形 17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07809" y="651917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2711" y="226821"/>
            <a:ext cx="10515600" cy="598246"/>
          </a:xfrm>
        </p:spPr>
        <p:txBody>
          <a:bodyPr>
            <a:noAutofit/>
          </a:bodyPr>
          <a:lstStyle>
            <a:lvl1pPr>
              <a:defRPr sz="28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548A5D5-F967-4973-BC3E-B6E1F1E79406}" type="datetime1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4.wmf"/><Relationship Id="rId18" Type="http://schemas.openxmlformats.org/officeDocument/2006/relationships/image" Target="../media/image26.wmf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32.png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2.bin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5.wmf"/><Relationship Id="rId20" Type="http://schemas.openxmlformats.org/officeDocument/2006/relationships/image" Target="../media/image31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24" Type="http://schemas.openxmlformats.org/officeDocument/2006/relationships/image" Target="../media/image35.png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3.bin"/><Relationship Id="rId23" Type="http://schemas.openxmlformats.org/officeDocument/2006/relationships/image" Target="../media/image34.png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5316638" y="0"/>
            <a:ext cx="6875362" cy="6875362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-1" y="-1474"/>
            <a:ext cx="12213531" cy="684580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0">
                <a:schemeClr val="accent1"/>
              </a:gs>
              <a:gs pos="43000">
                <a:schemeClr val="accent1">
                  <a:alpha val="74000"/>
                </a:schemeClr>
              </a:gs>
              <a:gs pos="7000">
                <a:schemeClr val="accent1">
                  <a:alpha val="0"/>
                </a:schemeClr>
              </a:gs>
              <a:gs pos="95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61430" y="1921951"/>
            <a:ext cx="899188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B</a:t>
            </a:r>
            <a:r>
              <a:rPr lang="zh-CN" altLang="en-US" sz="4400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级达标测试</a:t>
            </a:r>
            <a:endParaRPr lang="en-US" altLang="zh-CN" sz="4400" dirty="0">
              <a:solidFill>
                <a:schemeClr val="accent4">
                  <a:lumMod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r>
              <a:rPr lang="en-US" altLang="zh-CN" sz="4800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RC</a:t>
            </a:r>
            <a:r>
              <a:rPr lang="zh-CN" altLang="en-US" sz="4800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低通滤波器设计、实现与测量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14101" y="5336778"/>
            <a:ext cx="285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▶ </a:t>
            </a:r>
            <a:r>
              <a: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汇报人：吴程锴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14101" y="4803928"/>
            <a:ext cx="314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▶ </a:t>
            </a:r>
            <a:r>
              <a: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汇报时间：</a:t>
            </a:r>
            <a:r>
              <a:rPr lang="en-US" altLang="zh-CN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2021.04.29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1430" y="1269348"/>
            <a:ext cx="24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alpha val="77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厚德 求真 励学 笃行</a:t>
            </a:r>
          </a:p>
        </p:txBody>
      </p:sp>
      <p:sp>
        <p:nvSpPr>
          <p:cNvPr id="6" name="矩形 5"/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35428"/>
            <a:ext cx="4343400" cy="437217"/>
          </a:xfrm>
        </p:spPr>
        <p:txBody>
          <a:bodyPr>
            <a:no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仿真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10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72645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r>
              <a:rPr lang="zh-CN" altLang="en-US" sz="2000" dirty="0"/>
              <a:t>三音正弦波</a:t>
            </a:r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5406" y="1048555"/>
            <a:ext cx="5461187" cy="5474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35428"/>
            <a:ext cx="4343400" cy="437217"/>
          </a:xfrm>
        </p:spPr>
        <p:txBody>
          <a:bodyPr>
            <a:no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仿真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11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72645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r>
              <a:rPr lang="en-US" altLang="zh-CN" sz="2000" dirty="0"/>
              <a:t>10kHz</a:t>
            </a:r>
            <a:r>
              <a:rPr lang="zh-CN" altLang="en-US" sz="2000"/>
              <a:t>方波</a:t>
            </a:r>
            <a:endParaRPr lang="zh-CN" altLang="en-US" sz="2000" dirty="0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8330" y="1020843"/>
            <a:ext cx="5295339" cy="551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1899920"/>
            <a:chOff x="1377020" y="924560"/>
            <a:chExt cx="6273460" cy="1899920"/>
          </a:xfrm>
        </p:grpSpPr>
        <p:sp>
          <p:nvSpPr>
            <p:cNvPr id="8" name="文本框 7"/>
            <p:cNvSpPr txBox="1"/>
            <p:nvPr/>
          </p:nvSpPr>
          <p:spPr>
            <a:xfrm>
              <a:off x="1377020" y="924560"/>
              <a:ext cx="619080" cy="10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4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65984" y="1370796"/>
              <a:ext cx="1827744" cy="525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Four</a:t>
              </a:r>
              <a:endParaRPr lang="zh-CN" altLang="en-US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61263" y="1830657"/>
              <a:ext cx="3474028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Multisim</a:t>
              </a: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仿真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spc="100" dirty="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肆</a:t>
            </a:r>
            <a:endParaRPr lang="zh-CN" altLang="en-US" sz="20000" dirty="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35428"/>
            <a:ext cx="4343400" cy="437217"/>
          </a:xfrm>
        </p:spPr>
        <p:txBody>
          <a:bodyPr>
            <a:noAutofit/>
          </a:bodyPr>
          <a:lstStyle/>
          <a:p>
            <a:r>
              <a:rPr lang="en-US" altLang="zh-CN" dirty="0"/>
              <a:t>Multisim</a:t>
            </a:r>
            <a:r>
              <a:rPr lang="zh-CN" altLang="en-US" dirty="0"/>
              <a:t>仿真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13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72645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r>
              <a:rPr lang="zh-CN" altLang="en-US" sz="2000" dirty="0"/>
              <a:t>电路实现</a:t>
            </a:r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955949" y="1537447"/>
            <a:ext cx="7564569" cy="378310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35428"/>
            <a:ext cx="4343400" cy="437217"/>
          </a:xfrm>
        </p:spPr>
        <p:txBody>
          <a:bodyPr>
            <a:noAutofit/>
          </a:bodyPr>
          <a:lstStyle/>
          <a:p>
            <a:r>
              <a:rPr lang="en-US" altLang="zh-CN" dirty="0"/>
              <a:t>Multisim</a:t>
            </a:r>
            <a:r>
              <a:rPr lang="zh-CN" altLang="en-US" dirty="0"/>
              <a:t>仿真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14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03411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r>
              <a:rPr lang="zh-CN" altLang="en-US" sz="1800" dirty="0"/>
              <a:t>截止频率测试</a:t>
            </a:r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586781" y="1365586"/>
            <a:ext cx="9018438" cy="447940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35428"/>
            <a:ext cx="4343400" cy="437217"/>
          </a:xfrm>
        </p:spPr>
        <p:txBody>
          <a:bodyPr>
            <a:noAutofit/>
          </a:bodyPr>
          <a:lstStyle/>
          <a:p>
            <a:r>
              <a:rPr lang="en-US" altLang="zh-CN" dirty="0"/>
              <a:t>Multisim</a:t>
            </a:r>
            <a:r>
              <a:rPr lang="zh-CN" altLang="en-US" dirty="0"/>
              <a:t>仿真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15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72645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endParaRPr lang="zh-CN" altLang="en-US" sz="2000" dirty="0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C1DF84-A7F8-4D7D-B23D-C683F97E43B4}"/>
              </a:ext>
            </a:extLst>
          </p:cNvPr>
          <p:cNvSpPr/>
          <p:nvPr/>
        </p:nvSpPr>
        <p:spPr>
          <a:xfrm>
            <a:off x="838200" y="69978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理论传递函数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2C995F3-7D20-4FA4-BCD9-8BC343D48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56" y="21603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7A3C19F-53B2-4BB8-9B11-FB37234A55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108168"/>
              </p:ext>
            </p:extLst>
          </p:nvPr>
        </p:nvGraphicFramePr>
        <p:xfrm>
          <a:off x="4910931" y="2909270"/>
          <a:ext cx="2217794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AxMath" r:id="rId4" imgW="2106028" imgH="533683" progId="Equation.AxMath">
                  <p:embed/>
                </p:oleObj>
              </mc:Choice>
              <mc:Fallback>
                <p:oleObj name="AxMath" r:id="rId4" imgW="2106028" imgH="533683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931" y="2909270"/>
                        <a:ext cx="2217794" cy="561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93CC8E3-E917-4AB9-8A5F-37CD7C90B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036926"/>
              </p:ext>
            </p:extLst>
          </p:nvPr>
        </p:nvGraphicFramePr>
        <p:xfrm>
          <a:off x="4910931" y="1811427"/>
          <a:ext cx="23701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AxMath" r:id="rId6" imgW="1745640" imgH="418680" progId="Equation.AxMath">
                  <p:embed/>
                </p:oleObj>
              </mc:Choice>
              <mc:Fallback>
                <p:oleObj name="AxMath" r:id="rId6" imgW="1745640" imgH="41868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8E3DBA0-C3D4-45A9-B93E-FF939AA52A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931" y="1811427"/>
                        <a:ext cx="2370138" cy="561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201220D8-2CF8-40A1-BF83-DF0949464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40854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FA9888F-3C8B-4A7F-B254-594E8B6E0C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400040"/>
              </p:ext>
            </p:extLst>
          </p:nvPr>
        </p:nvGraphicFramePr>
        <p:xfrm>
          <a:off x="4910931" y="4007113"/>
          <a:ext cx="1569660" cy="627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AxMath" r:id="rId8" imgW="1431465" imgH="571453" progId="Equation.AxMath">
                  <p:embed/>
                </p:oleObj>
              </mc:Choice>
              <mc:Fallback>
                <p:oleObj name="AxMath" r:id="rId8" imgW="1431465" imgH="571453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931" y="4007113"/>
                        <a:ext cx="1569660" cy="6278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93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E677D03-876B-4427-A5F3-A445E747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Multisim</a:t>
            </a:r>
            <a:r>
              <a:rPr lang="zh-CN" altLang="en-US" dirty="0"/>
              <a:t>仿真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61C6A5-B135-426B-9DC4-2E0B83E9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074C72-9939-4D1A-9F88-CC21ADB1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46D540-B39C-4959-B167-A9CA2582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pPr/>
              <a:t>16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1322BDC-6ABB-454E-8FC0-8682FE1CCC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单音正弦信号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28B5B1-F69C-4FCF-8C0D-D28C7567216E}"/>
              </a:ext>
            </a:extLst>
          </p:cNvPr>
          <p:cNvSpPr/>
          <p:nvPr/>
        </p:nvSpPr>
        <p:spPr>
          <a:xfrm>
            <a:off x="750104" y="1400175"/>
            <a:ext cx="3202305" cy="38404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40B704-4C49-419A-85F5-36A33295A065}"/>
              </a:ext>
            </a:extLst>
          </p:cNvPr>
          <p:cNvSpPr/>
          <p:nvPr/>
        </p:nvSpPr>
        <p:spPr>
          <a:xfrm>
            <a:off x="4488984" y="1400175"/>
            <a:ext cx="3202305" cy="38404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CFA026B-8C1E-43FF-8D80-9D35C8379059}"/>
              </a:ext>
            </a:extLst>
          </p:cNvPr>
          <p:cNvSpPr/>
          <p:nvPr/>
        </p:nvSpPr>
        <p:spPr>
          <a:xfrm>
            <a:off x="8227864" y="1400175"/>
            <a:ext cx="3202305" cy="38404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20ED121-6634-4567-911F-0A0EE8A140BD}"/>
              </a:ext>
            </a:extLst>
          </p:cNvPr>
          <p:cNvSpPr txBox="1"/>
          <p:nvPr/>
        </p:nvSpPr>
        <p:spPr>
          <a:xfrm>
            <a:off x="1589671" y="4722890"/>
            <a:ext cx="1523174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通带：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100Hz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DF0736-22E8-4457-9B77-3068099745E5}"/>
              </a:ext>
            </a:extLst>
          </p:cNvPr>
          <p:cNvSpPr txBox="1"/>
          <p:nvPr/>
        </p:nvSpPr>
        <p:spPr>
          <a:xfrm>
            <a:off x="5223556" y="4712790"/>
            <a:ext cx="1733167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过渡带：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20kHz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929A978-0DAD-4654-8D67-39BF2E882130}"/>
              </a:ext>
            </a:extLst>
          </p:cNvPr>
          <p:cNvSpPr txBox="1"/>
          <p:nvPr/>
        </p:nvSpPr>
        <p:spPr>
          <a:xfrm>
            <a:off x="9158096" y="4722890"/>
            <a:ext cx="1648208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阻带：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180kHz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4909F2B-AFBA-4408-89C6-E2BC559C90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93BF69E-3D8A-45B4-96B4-F48F8C8618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E1C736DF-4FC5-49C7-8B17-C748F1F99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6458343-4677-4A65-9FCA-28EF046C82DA}"/>
              </a:ext>
            </a:extLst>
          </p:cNvPr>
          <p:cNvPicPr/>
          <p:nvPr/>
        </p:nvPicPr>
        <p:blipFill rotWithShape="1">
          <a:blip r:embed="rId4"/>
          <a:srcRect t="10067" b="20385"/>
          <a:stretch/>
        </p:blipFill>
        <p:spPr>
          <a:xfrm>
            <a:off x="747472" y="1398880"/>
            <a:ext cx="3226041" cy="1588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0EA7EB24-6B10-4D83-9978-5B1B0E103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105" y="53234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A7B5D2DF-57E6-45AC-B01F-C0BDC5F86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FED74A76-C481-49ED-BF82-D1F5DF9C5A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604947"/>
              </p:ext>
            </p:extLst>
          </p:nvPr>
        </p:nvGraphicFramePr>
        <p:xfrm>
          <a:off x="1617539" y="5325478"/>
          <a:ext cx="1524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AxMath" r:id="rId5" imgW="1524378" imgH="585050" progId="Equation.AxMath">
                  <p:embed/>
                </p:oleObj>
              </mc:Choice>
              <mc:Fallback>
                <p:oleObj name="AxMath" r:id="rId5" imgW="1524378" imgH="585050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539" y="5325478"/>
                        <a:ext cx="152400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6">
            <a:extLst>
              <a:ext uri="{FF2B5EF4-FFF2-40B4-BE49-F238E27FC236}">
                <a16:creationId xmlns:a16="http://schemas.microsoft.com/office/drawing/2014/main" id="{777E6A9A-7A38-4E86-9EC3-9B6B6C897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539" y="605499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50B1C10-A1AC-43D4-A04F-746C2D809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582909"/>
              </p:ext>
            </p:extLst>
          </p:nvPr>
        </p:nvGraphicFramePr>
        <p:xfrm>
          <a:off x="1617539" y="6054992"/>
          <a:ext cx="11334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AxMath" r:id="rId7" imgW="1132708" imgH="416975" progId="Equation.AxMath">
                  <p:embed/>
                </p:oleObj>
              </mc:Choice>
              <mc:Fallback>
                <p:oleObj name="AxMath" r:id="rId7" imgW="1132708" imgH="416975" progId="Equation.AxMat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539" y="6054992"/>
                        <a:ext cx="1133475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图片 32">
            <a:extLst>
              <a:ext uri="{FF2B5EF4-FFF2-40B4-BE49-F238E27FC236}">
                <a16:creationId xmlns:a16="http://schemas.microsoft.com/office/drawing/2014/main" id="{D8071A09-1DFC-4182-899A-78245A1F1E85}"/>
              </a:ext>
            </a:extLst>
          </p:cNvPr>
          <p:cNvPicPr/>
          <p:nvPr/>
        </p:nvPicPr>
        <p:blipFill rotWithShape="1">
          <a:blip r:embed="rId9"/>
          <a:srcRect t="9742" b="20651"/>
          <a:stretch/>
        </p:blipFill>
        <p:spPr>
          <a:xfrm>
            <a:off x="4491333" y="1423383"/>
            <a:ext cx="3187948" cy="15882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Rectangle 8">
            <a:extLst>
              <a:ext uri="{FF2B5EF4-FFF2-40B4-BE49-F238E27FC236}">
                <a16:creationId xmlns:a16="http://schemas.microsoft.com/office/drawing/2014/main" id="{7E4CE6CE-5893-4B5B-B392-DBB580E59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556" y="53142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1118C14-2A27-45B3-BD7F-0E380D110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443944"/>
              </p:ext>
            </p:extLst>
          </p:nvPr>
        </p:nvGraphicFramePr>
        <p:xfrm>
          <a:off x="5223556" y="5314240"/>
          <a:ext cx="18478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AxMath" r:id="rId10" imgW="1855616" imgH="599780" progId="Equation.AxMath">
                  <p:embed/>
                </p:oleObj>
              </mc:Choice>
              <mc:Fallback>
                <p:oleObj name="AxMath" r:id="rId10" imgW="1855616" imgH="599780" progId="Equation.AxMath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3556" y="5314240"/>
                        <a:ext cx="184785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10">
            <a:extLst>
              <a:ext uri="{FF2B5EF4-FFF2-40B4-BE49-F238E27FC236}">
                <a16:creationId xmlns:a16="http://schemas.microsoft.com/office/drawing/2014/main" id="{0FCCD59F-8D18-4527-9D59-811D75DC3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556" y="60501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3B06CC4C-435D-4C0F-8C99-85C8A30DDB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346885"/>
              </p:ext>
            </p:extLst>
          </p:nvPr>
        </p:nvGraphicFramePr>
        <p:xfrm>
          <a:off x="5223556" y="6050121"/>
          <a:ext cx="14668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AxMath" r:id="rId12" imgW="1464324" imgH="416975" progId="Equation.AxMath">
                  <p:embed/>
                </p:oleObj>
              </mc:Choice>
              <mc:Fallback>
                <p:oleObj name="AxMath" r:id="rId12" imgW="1464324" imgH="416975" progId="Equation.AxMath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3556" y="6050121"/>
                        <a:ext cx="146685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图片 35">
            <a:extLst>
              <a:ext uri="{FF2B5EF4-FFF2-40B4-BE49-F238E27FC236}">
                <a16:creationId xmlns:a16="http://schemas.microsoft.com/office/drawing/2014/main" id="{9B70B684-7E9A-4F80-9FD3-1D50A389F63B}"/>
              </a:ext>
            </a:extLst>
          </p:cNvPr>
          <p:cNvPicPr/>
          <p:nvPr/>
        </p:nvPicPr>
        <p:blipFill rotWithShape="1">
          <a:blip r:embed="rId14"/>
          <a:srcRect t="5814" b="19775"/>
          <a:stretch/>
        </p:blipFill>
        <p:spPr>
          <a:xfrm>
            <a:off x="8227864" y="1423383"/>
            <a:ext cx="3202305" cy="156374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Rectangle 12">
            <a:extLst>
              <a:ext uri="{FF2B5EF4-FFF2-40B4-BE49-F238E27FC236}">
                <a16:creationId xmlns:a16="http://schemas.microsoft.com/office/drawing/2014/main" id="{D237C73B-1D96-4202-BC47-3BDF5C5AA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4123" y="52993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388D430A-F79D-4CCD-88DC-FC957F6863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232985"/>
              </p:ext>
            </p:extLst>
          </p:nvPr>
        </p:nvGraphicFramePr>
        <p:xfrm>
          <a:off x="8905091" y="5314240"/>
          <a:ext cx="18478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AxMath" r:id="rId15" imgW="1855616" imgH="599780" progId="Equation.AxMath">
                  <p:embed/>
                </p:oleObj>
              </mc:Choice>
              <mc:Fallback>
                <p:oleObj name="AxMath" r:id="rId15" imgW="1855616" imgH="599780" progId="Equation.AxMath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091" y="5314240"/>
                        <a:ext cx="184785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14">
            <a:extLst>
              <a:ext uri="{FF2B5EF4-FFF2-40B4-BE49-F238E27FC236}">
                <a16:creationId xmlns:a16="http://schemas.microsoft.com/office/drawing/2014/main" id="{F1B90B6D-BCBB-4D71-9AB9-42D875F7D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091" y="60584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4B6AFE69-5360-4A26-9C16-A45C1F2647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381271"/>
              </p:ext>
            </p:extLst>
          </p:nvPr>
        </p:nvGraphicFramePr>
        <p:xfrm>
          <a:off x="8905091" y="6058434"/>
          <a:ext cx="14668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AxMath" r:id="rId17" imgW="1464324" imgH="416975" progId="Equation.AxMath">
                  <p:embed/>
                </p:oleObj>
              </mc:Choice>
              <mc:Fallback>
                <p:oleObj name="AxMath" r:id="rId17" imgW="1464324" imgH="416975" progId="Equation.AxMath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091" y="6058434"/>
                        <a:ext cx="146685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片 40">
            <a:extLst>
              <a:ext uri="{FF2B5EF4-FFF2-40B4-BE49-F238E27FC236}">
                <a16:creationId xmlns:a16="http://schemas.microsoft.com/office/drawing/2014/main" id="{789304A6-CE3D-4C27-9532-001028FDE263}"/>
              </a:ext>
            </a:extLst>
          </p:cNvPr>
          <p:cNvPicPr/>
          <p:nvPr/>
        </p:nvPicPr>
        <p:blipFill rotWithShape="1">
          <a:blip r:embed="rId19"/>
          <a:srcRect r="54937"/>
          <a:stretch/>
        </p:blipFill>
        <p:spPr>
          <a:xfrm>
            <a:off x="759290" y="2980143"/>
            <a:ext cx="1626464" cy="1659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415B81C-22F6-4735-94FD-DEFF2910FE64}"/>
              </a:ext>
            </a:extLst>
          </p:cNvPr>
          <p:cNvPicPr/>
          <p:nvPr/>
        </p:nvPicPr>
        <p:blipFill rotWithShape="1">
          <a:blip r:embed="rId20"/>
          <a:srcRect l="1795" r="55629"/>
          <a:stretch/>
        </p:blipFill>
        <p:spPr>
          <a:xfrm>
            <a:off x="2394940" y="2987130"/>
            <a:ext cx="1557469" cy="163725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19A08A9-659C-4B2B-9788-11A2819936F5}"/>
              </a:ext>
            </a:extLst>
          </p:cNvPr>
          <p:cNvPicPr/>
          <p:nvPr/>
        </p:nvPicPr>
        <p:blipFill rotWithShape="1">
          <a:blip r:embed="rId21"/>
          <a:srcRect l="1910" r="55322"/>
          <a:stretch/>
        </p:blipFill>
        <p:spPr bwMode="auto">
          <a:xfrm>
            <a:off x="4500709" y="3011634"/>
            <a:ext cx="1595291" cy="16127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B80C1EA-24D0-449E-BC72-38F69E9623F0}"/>
              </a:ext>
            </a:extLst>
          </p:cNvPr>
          <p:cNvPicPr/>
          <p:nvPr/>
        </p:nvPicPr>
        <p:blipFill rotWithShape="1">
          <a:blip r:embed="rId22"/>
          <a:srcRect l="1959" r="55610" b="2839"/>
          <a:stretch/>
        </p:blipFill>
        <p:spPr>
          <a:xfrm>
            <a:off x="6102744" y="3011634"/>
            <a:ext cx="1576537" cy="161275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3991DF4-35F4-4882-A367-344E36831BEE}"/>
              </a:ext>
            </a:extLst>
          </p:cNvPr>
          <p:cNvPicPr/>
          <p:nvPr/>
        </p:nvPicPr>
        <p:blipFill rotWithShape="1">
          <a:blip r:embed="rId23"/>
          <a:srcRect l="1688" r="55421" b="2199"/>
          <a:stretch/>
        </p:blipFill>
        <p:spPr>
          <a:xfrm>
            <a:off x="8236957" y="2987130"/>
            <a:ext cx="1648208" cy="163279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4897AFE-58F7-435E-B04C-4B6D2EEF2991}"/>
              </a:ext>
            </a:extLst>
          </p:cNvPr>
          <p:cNvPicPr/>
          <p:nvPr/>
        </p:nvPicPr>
        <p:blipFill rotWithShape="1">
          <a:blip r:embed="rId24"/>
          <a:srcRect l="1193" t="-1" r="55690" b="3851"/>
          <a:stretch/>
        </p:blipFill>
        <p:spPr>
          <a:xfrm>
            <a:off x="9888686" y="2974936"/>
            <a:ext cx="1550576" cy="1649451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9588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35428"/>
            <a:ext cx="4343400" cy="437217"/>
          </a:xfrm>
        </p:spPr>
        <p:txBody>
          <a:bodyPr>
            <a:noAutofit/>
          </a:bodyPr>
          <a:lstStyle/>
          <a:p>
            <a:r>
              <a:rPr lang="en-US" altLang="zh-CN" dirty="0"/>
              <a:t>Multisim</a:t>
            </a:r>
            <a:r>
              <a:rPr lang="zh-CN" altLang="en-US" dirty="0"/>
              <a:t>仿真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17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72645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r>
              <a:rPr lang="en-US" altLang="zh-CN" sz="2000" dirty="0"/>
              <a:t>13kHz</a:t>
            </a:r>
            <a:r>
              <a:rPr lang="zh-CN" altLang="en-US" sz="2000" dirty="0"/>
              <a:t>方波信号输入</a:t>
            </a:r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/>
        </p:nvPicPr>
        <p:blipFill rotWithShape="1">
          <a:blip r:embed="rId3"/>
          <a:srcRect l="788" r="1190"/>
          <a:stretch/>
        </p:blipFill>
        <p:spPr>
          <a:xfrm>
            <a:off x="1207928" y="1200720"/>
            <a:ext cx="4499611" cy="3337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 rotWithShape="1">
          <a:blip r:embed="rId4"/>
          <a:srcRect l="1433" r="1311" b="1552"/>
          <a:stretch/>
        </p:blipFill>
        <p:spPr>
          <a:xfrm>
            <a:off x="1207928" y="4498910"/>
            <a:ext cx="4499610" cy="2008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/>
          <p:nvPr/>
        </p:nvPicPr>
        <p:blipFill rotWithShape="1">
          <a:blip r:embed="rId5"/>
          <a:srcRect l="2692" r="948"/>
          <a:stretch/>
        </p:blipFill>
        <p:spPr>
          <a:xfrm>
            <a:off x="6382695" y="1200720"/>
            <a:ext cx="4455809" cy="3298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/>
          <p:nvPr/>
        </p:nvPicPr>
        <p:blipFill rotWithShape="1">
          <a:blip r:embed="rId6"/>
          <a:srcRect l="1660" r="1407" b="3201"/>
          <a:stretch/>
        </p:blipFill>
        <p:spPr>
          <a:xfrm>
            <a:off x="6418097" y="4498910"/>
            <a:ext cx="4385004" cy="201305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1899920"/>
            <a:chOff x="1377020" y="924560"/>
            <a:chExt cx="6273460" cy="1899920"/>
          </a:xfrm>
        </p:grpSpPr>
        <p:sp>
          <p:nvSpPr>
            <p:cNvPr id="8" name="文本框 7"/>
            <p:cNvSpPr txBox="1"/>
            <p:nvPr/>
          </p:nvSpPr>
          <p:spPr>
            <a:xfrm>
              <a:off x="1377020" y="924560"/>
              <a:ext cx="619080" cy="10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5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96938" y="1377240"/>
              <a:ext cx="1733167" cy="525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Five</a:t>
              </a:r>
              <a:endParaRPr lang="zh-CN" altLang="en-US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54373" y="1830657"/>
              <a:ext cx="2287806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成员分工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spc="100" dirty="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伍</a:t>
            </a:r>
            <a:endParaRPr lang="zh-CN" altLang="en-US" sz="20000" dirty="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495112"/>
            <a:ext cx="4540922" cy="508934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成员分工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19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9" name="标题 5"/>
          <p:cNvSpPr txBox="1"/>
          <p:nvPr/>
        </p:nvSpPr>
        <p:spPr>
          <a:xfrm>
            <a:off x="1720924" y="1979453"/>
            <a:ext cx="8821271" cy="2423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r>
              <a:rPr lang="zh-CN" altLang="en-US" sz="2800" dirty="0"/>
              <a:t>张婧仪</a:t>
            </a:r>
            <a:r>
              <a:rPr lang="en-US" altLang="zh-CN" sz="2800" dirty="0"/>
              <a:t>18020700026</a:t>
            </a:r>
            <a:r>
              <a:rPr lang="zh-CN" altLang="en-US" sz="2800" dirty="0"/>
              <a:t>：</a:t>
            </a:r>
            <a:r>
              <a:rPr lang="en-US" altLang="zh-CN" sz="2800" dirty="0"/>
              <a:t>Multisim</a:t>
            </a:r>
            <a:r>
              <a:rPr lang="zh-CN" altLang="en-US" sz="2800" dirty="0"/>
              <a:t>仿真</a:t>
            </a:r>
          </a:p>
          <a:p>
            <a:r>
              <a:rPr lang="zh-CN" altLang="en-US" sz="2800" dirty="0"/>
              <a:t>唐心怡</a:t>
            </a:r>
            <a:r>
              <a:rPr lang="en-US" altLang="zh-CN" sz="2800" dirty="0"/>
              <a:t>18020300069</a:t>
            </a:r>
            <a:r>
              <a:rPr lang="zh-CN" altLang="en-US" sz="2800" dirty="0"/>
              <a:t>：</a:t>
            </a:r>
            <a:r>
              <a:rPr lang="en-US" altLang="zh-CN" sz="2800" dirty="0" err="1"/>
              <a:t>Matlab</a:t>
            </a:r>
            <a:r>
              <a:rPr lang="zh-CN" altLang="en-US" sz="2800" dirty="0"/>
              <a:t>仿真</a:t>
            </a:r>
          </a:p>
          <a:p>
            <a:r>
              <a:rPr lang="zh-CN" altLang="en-US" sz="2800" dirty="0"/>
              <a:t>吴程锴</a:t>
            </a:r>
            <a:r>
              <a:rPr lang="en-US" altLang="zh-CN" sz="2800" dirty="0"/>
              <a:t>18029100040</a:t>
            </a:r>
            <a:r>
              <a:rPr lang="zh-CN" altLang="en-US" sz="2800" dirty="0"/>
              <a:t>：理论分析；</a:t>
            </a:r>
            <a:r>
              <a:rPr lang="en-US" altLang="zh-CN" sz="2800" dirty="0"/>
              <a:t>PPT</a:t>
            </a:r>
            <a:r>
              <a:rPr lang="zh-CN" altLang="en-US" sz="2800" dirty="0"/>
              <a:t>制作；文档整理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9"/>
          <p:cNvGraphicFramePr>
            <a:graphicFrameLocks noGrp="1"/>
          </p:cNvGraphicFramePr>
          <p:nvPr/>
        </p:nvGraphicFramePr>
        <p:xfrm>
          <a:off x="6411190" y="1267900"/>
          <a:ext cx="4889912" cy="45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3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壹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原理分析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cs typeface="+mn-cs"/>
                        </a:rPr>
                        <a:t>03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贰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参数设计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cs typeface="+mn-cs"/>
                        </a:rPr>
                        <a:t>05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叁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spc="100" dirty="0" err="1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Matlab</a:t>
                      </a: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仿真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cs typeface="+mn-cs"/>
                        </a:rPr>
                        <a:t>07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肆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Multisim</a:t>
                      </a: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仿真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cs typeface="+mn-cs"/>
                        </a:rPr>
                        <a:t>11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伍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成员分工</a:t>
                      </a:r>
                      <a:endParaRPr lang="en-US" altLang="zh-CN" sz="28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cs typeface="+mn-cs"/>
                        </a:rPr>
                        <a:t>30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1171452" y="1948240"/>
            <a:ext cx="32560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FFF2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  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366217" y="3632759"/>
            <a:ext cx="30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FFF2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CONTENT</a:t>
            </a:r>
            <a:endParaRPr lang="zh-CN" altLang="en-US" sz="4000" dirty="0">
              <a:solidFill>
                <a:srgbClr val="FFF2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顶角 13"/>
          <p:cNvSpPr/>
          <p:nvPr/>
        </p:nvSpPr>
        <p:spPr>
          <a:xfrm>
            <a:off x="295274" y="297180"/>
            <a:ext cx="11614785" cy="3691890"/>
          </a:xfrm>
          <a:prstGeom prst="round2SameRect">
            <a:avLst>
              <a:gd name="adj1" fmla="val 3973"/>
              <a:gd name="adj2" fmla="val 0"/>
            </a:avLst>
          </a:prstGeom>
          <a:blipFill dpi="0" rotWithShape="1">
            <a:blip r:embed="rId3"/>
            <a:srcRect/>
            <a:tile tx="0" ty="-29210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顶角 17"/>
          <p:cNvSpPr/>
          <p:nvPr/>
        </p:nvSpPr>
        <p:spPr>
          <a:xfrm flipV="1">
            <a:off x="295274" y="3691466"/>
            <a:ext cx="11614785" cy="2852267"/>
          </a:xfrm>
          <a:prstGeom prst="round2SameRect">
            <a:avLst>
              <a:gd name="adj1" fmla="val 777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75714" y="3989070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感谢老师的聆听和宝贵意见</a:t>
            </a:r>
          </a:p>
        </p:txBody>
      </p:sp>
      <p:sp>
        <p:nvSpPr>
          <p:cNvPr id="4" name="矩形 3"/>
          <p:cNvSpPr/>
          <p:nvPr/>
        </p:nvSpPr>
        <p:spPr>
          <a:xfrm>
            <a:off x="1744103" y="4820067"/>
            <a:ext cx="8703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Thanks For Everyone’s</a:t>
            </a:r>
            <a:r>
              <a:rPr lang="zh-CN" altLang="en-US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en-US" altLang="zh-CN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Attention</a:t>
            </a:r>
            <a:r>
              <a:rPr lang="zh-CN" altLang="en-US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en-US" altLang="zh-CN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And Advice</a:t>
            </a:r>
            <a:endParaRPr lang="zh-CN" altLang="en-US" sz="2800" dirty="0">
              <a:gradFill>
                <a:gsLst>
                  <a:gs pos="8000">
                    <a:schemeClr val="accent4">
                      <a:lumMod val="40000"/>
                      <a:lumOff val="60000"/>
                    </a:schemeClr>
                  </a:gs>
                  <a:gs pos="93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04626" y="5833123"/>
            <a:ext cx="4196080" cy="417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厚德 求真 励学 笃行</a:t>
            </a:r>
            <a:endParaRPr lang="en-US" altLang="zh-CN" spc="100" dirty="0">
              <a:solidFill>
                <a:schemeClr val="accent3">
                  <a:lumMod val="20000"/>
                  <a:lumOff val="8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847" y="337127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2472855"/>
            <a:chOff x="1377020" y="924560"/>
            <a:chExt cx="6273460" cy="2472855"/>
          </a:xfrm>
        </p:grpSpPr>
        <p:sp>
          <p:nvSpPr>
            <p:cNvPr id="8" name="文本框 7"/>
            <p:cNvSpPr txBox="1"/>
            <p:nvPr/>
          </p:nvSpPr>
          <p:spPr>
            <a:xfrm>
              <a:off x="1377020" y="924560"/>
              <a:ext cx="619080" cy="10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1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23130" y="1377240"/>
              <a:ext cx="1680781" cy="52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One</a:t>
              </a:r>
              <a:endParaRPr lang="zh-CN" altLang="en-US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54373" y="1830657"/>
              <a:ext cx="2287806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原理分析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77020" y="2980057"/>
              <a:ext cx="6096000" cy="4173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spc="100" dirty="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壹</a:t>
            </a:r>
            <a:endParaRPr lang="zh-CN" altLang="en-US" sz="20000" dirty="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541336"/>
            <a:ext cx="4343400" cy="437217"/>
          </a:xfrm>
        </p:spPr>
        <p:txBody>
          <a:bodyPr>
            <a:noAutofit/>
          </a:bodyPr>
          <a:lstStyle/>
          <a:p>
            <a:r>
              <a:rPr lang="zh-CN" altLang="en-US" dirty="0"/>
              <a:t>原理分析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4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72645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endParaRPr lang="zh-CN" altLang="en-US" sz="2000" dirty="0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0AC558D-4AD1-4518-94B2-9DB7D97BB48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2252" y="1968052"/>
            <a:ext cx="3120737" cy="264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A86FFA0-D088-4900-A6C0-5FF340FD3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815" y="2194378"/>
            <a:ext cx="8603518" cy="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8B35125-738A-45D4-99B9-49C4E79A7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634128"/>
              </p:ext>
            </p:extLst>
          </p:nvPr>
        </p:nvGraphicFramePr>
        <p:xfrm>
          <a:off x="5281814" y="2194378"/>
          <a:ext cx="5198421" cy="598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xMath" r:id="rId5" imgW="3633805" imgH="420752" progId="Equation.AxMath">
                  <p:embed/>
                </p:oleObj>
              </mc:Choice>
              <mc:Fallback>
                <p:oleObj name="AxMath" r:id="rId5" imgW="3633805" imgH="420752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814" y="2194378"/>
                        <a:ext cx="5198421" cy="598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4D51C58D-9D8A-41EE-9886-74937CA82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814" y="3048643"/>
            <a:ext cx="134670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3CE2AE2-3318-43D8-AC06-6DC72671BF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571456"/>
              </p:ext>
            </p:extLst>
          </p:nvPr>
        </p:nvGraphicFramePr>
        <p:xfrm>
          <a:off x="5281813" y="3048644"/>
          <a:ext cx="2224007" cy="598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xMath" r:id="rId7" imgW="1732865" imgH="468720" progId="Equation.AxMath">
                  <p:embed/>
                </p:oleObj>
              </mc:Choice>
              <mc:Fallback>
                <p:oleObj name="AxMath" r:id="rId7" imgW="1732865" imgH="468720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813" y="3048644"/>
                        <a:ext cx="2224007" cy="598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664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1899920"/>
            <a:chOff x="1377020" y="924560"/>
            <a:chExt cx="6273460" cy="1899920"/>
          </a:xfrm>
        </p:grpSpPr>
        <p:sp>
          <p:nvSpPr>
            <p:cNvPr id="8" name="文本框 7"/>
            <p:cNvSpPr txBox="1"/>
            <p:nvPr/>
          </p:nvSpPr>
          <p:spPr>
            <a:xfrm>
              <a:off x="1377020" y="924560"/>
              <a:ext cx="619080" cy="10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2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96938" y="1377240"/>
              <a:ext cx="1733167" cy="525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Two</a:t>
              </a:r>
              <a:endParaRPr lang="zh-CN" altLang="en-US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54372" y="1830657"/>
              <a:ext cx="2287806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参数设计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spc="100" dirty="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贰</a:t>
            </a:r>
            <a:endParaRPr lang="zh-CN" altLang="en-US" sz="20000" dirty="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541336"/>
            <a:ext cx="4343400" cy="437217"/>
          </a:xfrm>
        </p:spPr>
        <p:txBody>
          <a:bodyPr>
            <a:noAutofit/>
          </a:bodyPr>
          <a:lstStyle/>
          <a:p>
            <a:r>
              <a:rPr lang="zh-CN" altLang="en-US" dirty="0"/>
              <a:t>参数设计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6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72645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endParaRPr lang="zh-CN" altLang="en-US" sz="2000" dirty="0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86FFA0-D088-4900-A6C0-5FF340FD3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815" y="2194378"/>
            <a:ext cx="8603518" cy="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D51C58D-9D8A-41EE-9886-74937CA82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814" y="3048643"/>
            <a:ext cx="134670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3CE2AE2-3318-43D8-AC06-6DC72671BF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481874"/>
              </p:ext>
            </p:extLst>
          </p:nvPr>
        </p:nvGraphicFramePr>
        <p:xfrm>
          <a:off x="4576498" y="1940636"/>
          <a:ext cx="28019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AxMath" r:id="rId4" imgW="2184840" imgH="437040" progId="Equation.AxMath">
                  <p:embed/>
                </p:oleObj>
              </mc:Choice>
              <mc:Fallback>
                <p:oleObj name="AxMath" r:id="rId4" imgW="2184840" imgH="43704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F3CE2AE2-3318-43D8-AC06-6DC72671BF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498" y="1940636"/>
                        <a:ext cx="2801937" cy="55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56C72AB-3319-4A25-82D1-3D64C3E696A5}"/>
              </a:ext>
            </a:extLst>
          </p:cNvPr>
          <p:cNvSpPr txBox="1"/>
          <p:nvPr/>
        </p:nvSpPr>
        <p:spPr>
          <a:xfrm>
            <a:off x="3217333" y="1262250"/>
            <a:ext cx="5757334" cy="42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zh-CN" dirty="0"/>
              <a:t>通带截止频率</a:t>
            </a:r>
            <a:r>
              <a:rPr lang="zh-CN" altLang="en-US" dirty="0"/>
              <a:t>：</a:t>
            </a:r>
            <a:r>
              <a:rPr lang="zh-CN" altLang="zh-CN" dirty="0"/>
              <a:t>功率下降为原来的</a:t>
            </a:r>
            <a:r>
              <a:rPr lang="en-US" altLang="zh-CN" dirty="0"/>
              <a:t>50%</a:t>
            </a:r>
            <a:r>
              <a:rPr lang="zh-CN" altLang="zh-CN" dirty="0"/>
              <a:t>时对应的频率</a:t>
            </a: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E5B6DD-8DA0-431E-A448-E2E037D06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24644"/>
            <a:ext cx="140329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8E3DBA0-C3D4-45A9-B93E-FF939AA52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992748"/>
              </p:ext>
            </p:extLst>
          </p:nvPr>
        </p:nvGraphicFramePr>
        <p:xfrm>
          <a:off x="4582848" y="2639136"/>
          <a:ext cx="10620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AxMath" r:id="rId6" imgW="781920" imgH="416880" progId="Equation.AxMath">
                  <p:embed/>
                </p:oleObj>
              </mc:Choice>
              <mc:Fallback>
                <p:oleObj name="AxMath" r:id="rId6" imgW="781920" imgH="416880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2848" y="2639136"/>
                        <a:ext cx="1062037" cy="55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>
            <a:extLst>
              <a:ext uri="{FF2B5EF4-FFF2-40B4-BE49-F238E27FC236}">
                <a16:creationId xmlns:a16="http://schemas.microsoft.com/office/drawing/2014/main" id="{A034B2AA-4E89-4451-9B03-6A71C8EC3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37" y="3428999"/>
            <a:ext cx="15048902" cy="49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86EFFB0-CEEC-4A40-B0FE-BD1E6B07C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94616"/>
              </p:ext>
            </p:extLst>
          </p:nvPr>
        </p:nvGraphicFramePr>
        <p:xfrm>
          <a:off x="4573323" y="3343986"/>
          <a:ext cx="2135187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AxMath" r:id="rId8" imgW="1713960" imgH="1638720" progId="Equation.AxMath">
                  <p:embed/>
                </p:oleObj>
              </mc:Choice>
              <mc:Fallback>
                <p:oleObj name="AxMath" r:id="rId8" imgW="1713960" imgH="1638720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323" y="3343986"/>
                        <a:ext cx="2135187" cy="2044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127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1899920"/>
            <a:chOff x="1377020" y="924560"/>
            <a:chExt cx="6273460" cy="1899920"/>
          </a:xfrm>
        </p:grpSpPr>
        <p:sp>
          <p:nvSpPr>
            <p:cNvPr id="8" name="文本框 7"/>
            <p:cNvSpPr txBox="1"/>
            <p:nvPr/>
          </p:nvSpPr>
          <p:spPr>
            <a:xfrm>
              <a:off x="1377020" y="924560"/>
              <a:ext cx="619080" cy="10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3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71983" y="1370796"/>
              <a:ext cx="2015745" cy="52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Three</a:t>
              </a:r>
              <a:endParaRPr lang="zh-CN" altLang="en-US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580072" y="1830657"/>
              <a:ext cx="3036409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4000" spc="100" dirty="0" err="1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Matlab</a:t>
              </a: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仿真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spc="100" dirty="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叁</a:t>
            </a:r>
            <a:endParaRPr lang="zh-CN" altLang="en-US" sz="20000" dirty="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35428"/>
            <a:ext cx="4343400" cy="437217"/>
          </a:xfrm>
        </p:spPr>
        <p:txBody>
          <a:bodyPr>
            <a:no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仿真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8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72645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endParaRPr lang="zh-CN" altLang="en-US" sz="2000" dirty="0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F147817-78D5-40AF-B5B9-B4F10C83995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 t="9559" r="7131"/>
          <a:stretch/>
        </p:blipFill>
        <p:spPr bwMode="auto">
          <a:xfrm>
            <a:off x="3889692" y="1524000"/>
            <a:ext cx="4483735" cy="40614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C2F9AC8-B7B5-4C12-B8DB-33F347534DDF}"/>
              </a:ext>
            </a:extLst>
          </p:cNvPr>
          <p:cNvSpPr/>
          <p:nvPr/>
        </p:nvSpPr>
        <p:spPr>
          <a:xfrm>
            <a:off x="838200" y="73975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低通滤波器幅频相频特性曲线</a:t>
            </a:r>
          </a:p>
        </p:txBody>
      </p:sp>
    </p:spTree>
    <p:extLst>
      <p:ext uri="{BB962C8B-B14F-4D97-AF65-F5344CB8AC3E}">
        <p14:creationId xmlns:p14="http://schemas.microsoft.com/office/powerpoint/2010/main" val="182677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35428"/>
            <a:ext cx="4343400" cy="437217"/>
          </a:xfrm>
        </p:spPr>
        <p:txBody>
          <a:bodyPr>
            <a:no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仿真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rgbClr val="FFF2CC"/>
                </a:solidFill>
              </a:rPr>
              <a:t>2021/4/29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2CC"/>
                </a:solidFill>
              </a:rPr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rgbClr val="FFF2CC"/>
                </a:solidFill>
              </a:rPr>
              <a:t>9</a:t>
            </a:fld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838200" y="772645"/>
            <a:ext cx="4343400" cy="43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r>
              <a:rPr lang="zh-CN" altLang="en-US" sz="2000" dirty="0"/>
              <a:t>单音正弦波</a:t>
            </a:r>
          </a:p>
        </p:txBody>
      </p:sp>
      <p:sp>
        <p:nvSpPr>
          <p:cNvPr id="14" name="任意多边形: 形状 13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52" y="1023659"/>
            <a:ext cx="5494896" cy="549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48;"/>
</p:tagLst>
</file>

<file path=ppt/theme/theme1.xml><?xml version="1.0" encoding="utf-8"?>
<a:theme xmlns:a="http://schemas.openxmlformats.org/drawingml/2006/main" name="Office 主题​​">
  <a:themeElements>
    <a:clrScheme name="西电_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125"/>
      </a:accent1>
      <a:accent2>
        <a:srgbClr val="DC484C"/>
      </a:accent2>
      <a:accent3>
        <a:srgbClr val="EB9597"/>
      </a:accent3>
      <a:accent4>
        <a:srgbClr val="FFF2C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z="1600" spc="100" dirty="0">
            <a:solidFill>
              <a:schemeClr val="accent4">
                <a:lumMod val="20000"/>
                <a:lumOff val="80000"/>
              </a:schemeClr>
            </a:solidFill>
            <a:latin typeface="思源黑体 CN Normal" panose="020B0400000000000000" pitchFamily="34" charset="-122"/>
            <a:ea typeface="思源黑体 CN Normal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348</Words>
  <Application>Microsoft Office PowerPoint</Application>
  <PresentationFormat>宽屏</PresentationFormat>
  <Paragraphs>133</Paragraphs>
  <Slides>20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等线</vt:lpstr>
      <vt:lpstr>等线 Light</vt:lpstr>
      <vt:lpstr>思源黑体 CN Heavy</vt:lpstr>
      <vt:lpstr>思源黑体 CN Medium</vt:lpstr>
      <vt:lpstr>思源黑体 CN Normal</vt:lpstr>
      <vt:lpstr>思源宋体 Heavy</vt:lpstr>
      <vt:lpstr>宋体</vt:lpstr>
      <vt:lpstr>优设标题黑</vt:lpstr>
      <vt:lpstr>Arial</vt:lpstr>
      <vt:lpstr>Times New Roman</vt:lpstr>
      <vt:lpstr>Wingdings</vt:lpstr>
      <vt:lpstr>Office 主题​​</vt:lpstr>
      <vt:lpstr>2_OfficePLUS</vt:lpstr>
      <vt:lpstr>AxMath</vt:lpstr>
      <vt:lpstr>PowerPoint 演示文稿</vt:lpstr>
      <vt:lpstr>PowerPoint 演示文稿</vt:lpstr>
      <vt:lpstr>PowerPoint 演示文稿</vt:lpstr>
      <vt:lpstr>原理分析</vt:lpstr>
      <vt:lpstr>PowerPoint 演示文稿</vt:lpstr>
      <vt:lpstr>参数设计</vt:lpstr>
      <vt:lpstr>PowerPoint 演示文稿</vt:lpstr>
      <vt:lpstr>Matlab仿真</vt:lpstr>
      <vt:lpstr>Matlab仿真</vt:lpstr>
      <vt:lpstr>Matlab仿真</vt:lpstr>
      <vt:lpstr>Matlab仿真</vt:lpstr>
      <vt:lpstr>PowerPoint 演示文稿</vt:lpstr>
      <vt:lpstr>Multisim仿真</vt:lpstr>
      <vt:lpstr>Multisim仿真</vt:lpstr>
      <vt:lpstr>Multisim仿真</vt:lpstr>
      <vt:lpstr>Multisim仿真</vt:lpstr>
      <vt:lpstr>Multisim仿真</vt:lpstr>
      <vt:lpstr>PowerPoint 演示文稿</vt:lpstr>
      <vt:lpstr>成员分工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dy</dc:creator>
  <cp:lastModifiedBy>吴 程锴</cp:lastModifiedBy>
  <cp:revision>142</cp:revision>
  <dcterms:created xsi:type="dcterms:W3CDTF">2021-04-29T01:25:02Z</dcterms:created>
  <dcterms:modified xsi:type="dcterms:W3CDTF">2021-04-29T07:17:16Z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